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1.png" ContentType="image/png"/>
  <Override PartName="/ppt/media/image20.png" ContentType="image/png"/>
  <Override PartName="/ppt/media/image19.png" ContentType="image/png"/>
  <Override PartName="/ppt/media/image17.jpeg" ContentType="image/jpeg"/>
  <Override PartName="/ppt/media/image16.jpeg" ContentType="image/jpeg"/>
  <Override PartName="/ppt/media/image15.jpeg" ContentType="image/jpeg"/>
  <Override PartName="/ppt/media/image10.png" ContentType="image/png"/>
  <Override PartName="/ppt/media/image22.jpeg" ContentType="image/jpeg"/>
  <Override PartName="/ppt/media/image9.png" ContentType="image/png"/>
  <Override PartName="/ppt/media/image8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13.jpeg" ContentType="image/jpeg"/>
  <Override PartName="/ppt/media/image12.jpeg" ContentType="image/jpeg"/>
  <Override PartName="/ppt/media/image3.png" ContentType="image/png"/>
  <Override PartName="/ppt/media/image2.jpeg" ContentType="image/jpeg"/>
  <Override PartName="/ppt/media/image6.png" ContentType="image/png"/>
  <Override PartName="/ppt/media/image14.jpeg" ContentType="image/jpeg"/>
  <Override PartName="/ppt/media/image1.png" ContentType="image/png"/>
  <Override PartName="/ppt/media/image1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1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1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1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2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AF7059E-EF05-46D4-9904-5F87A658F443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000">
                <a:latin typeface="Arial"/>
              </a:rPr>
              <a:t>This template can be used as a starter file for presenting training materials in a group setting.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latin typeface="Arial"/>
              </a:rPr>
              <a:t>Sections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Right-click on a slide to add sections. Sections can help to organize your slides or facilitate collaboration between multiple authors.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latin typeface="Arial"/>
              </a:rPr>
              <a:t>Notes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Use the Notes section for delivery notes or to provide additional details for the audience. View these notes in Presentation View during your presentation.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Keep in mind the font size (important for accessibility, visibility, videotaping, and online production)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latin typeface="Arial"/>
              </a:rPr>
              <a:t>Coordinated colors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Pay particular attention to the graphs, charts, and text boxes.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Consider that attendees will print in black and white or grayscale. Run a test print to make sure your colors work when printed in pure black and white and grayscale.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latin typeface="Arial"/>
              </a:rPr>
              <a:t>Graphics, tables, and graphs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Keep it simple: If possible, use consistent, non-distracting styles and colors.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Label all graphs and tables.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D76D9DAB-D6FD-42FF-8C4A-922539186E00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>
                <a:latin typeface="Arial"/>
              </a:rPr>
              <a:t>This template can be used as a starter file for presenting training materials in a group setting.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latin typeface="Arial"/>
              </a:rPr>
              <a:t>Sections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Right-click on a slide to add sections. Sections can help to organize your slides or facilitate collaboration between multiple authors.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latin typeface="Arial"/>
              </a:rPr>
              <a:t>Notes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Use the Notes section for delivery notes or to provide additional details for the audience. View these notes in Presentation View during your presentation.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Keep in mind the font size (important for accessibility, visibility, videotaping, and online production)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latin typeface="Arial"/>
              </a:rPr>
              <a:t>Coordinated colors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Pay particular attention to the graphs, charts, and text boxes.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Consider that attendees will print in black and white or grayscale. Run a test print to make sure your colors work when printed in pure black and white and grayscale.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latin typeface="Arial"/>
              </a:rPr>
              <a:t>Graphics, tables, and graphs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Keep it simple: If possible, use consistent, non-distracting styles and colors.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Label all graphs and tables.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8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7F603E65-7FA2-4C34-B590-C134480536EF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>
                <a:latin typeface="Arial"/>
              </a:rPr>
              <a:t>This template can be used as a starter file for presenting training materials in a group setting.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latin typeface="Arial"/>
              </a:rPr>
              <a:t>Sections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Right-click on a slide to add sections. Sections can help to organize your slides or facilitate collaboration between multiple authors.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latin typeface="Arial"/>
              </a:rPr>
              <a:t>Notes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Use the Notes section for delivery notes or to provide additional details for the audience. View these notes in Presentation View during your presentation.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Keep in mind the font size (important for accessibility, visibility, videotaping, and online production)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latin typeface="Arial"/>
              </a:rPr>
              <a:t>Coordinated colors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Pay particular attention to the graphs, charts, and text boxes.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Consider that attendees will print in black and white or grayscale. Run a test print to make sure your colors work when printed in pure black and white and grayscale.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latin typeface="Arial"/>
              </a:rPr>
              <a:t>Graphics, tables, and graphs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Keep it simple: If possible, use consistent, non-distracting styles and colors.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Label all graphs and tables.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02747905-3BEA-4AEE-98DE-34DFC493C7B6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>
                <a:latin typeface="Arial"/>
              </a:rPr>
              <a:t>This template can be used as a starter file for presenting training materials in a group setting.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latin typeface="Arial"/>
              </a:rPr>
              <a:t>Sections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Right-click on a slide to add sections. Sections can help to organize your slides or facilitate collaboration between multiple authors.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latin typeface="Arial"/>
              </a:rPr>
              <a:t>Notes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Use the Notes section for delivery notes or to provide additional details for the audience. View these notes in Presentation View during your presentation.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Keep in mind the font size (important for accessibility, visibility, videotaping, and online production)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latin typeface="Arial"/>
              </a:rPr>
              <a:t>Coordinated colors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Pay particular attention to the graphs, charts, and text boxes. 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Consider that attendees will print in black and white or grayscale. Run a test print to make sure your colors work when printed in pure black and white and grayscale.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200">
                <a:latin typeface="Arial"/>
              </a:rPr>
              <a:t>Graphics, tables, and graphs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Keep it simple: If possible, use consistent, non-distracting styles and colors.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</a:rPr>
              <a:t>Label all graphs and tables.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F21E14F2-815C-4223-9C2A-3881A1EB9F74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5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45E03EB2-86FD-47A6-82C5-0C6A4A9FE2CE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4060080"/>
            <a:ext cx="822924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406008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406008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708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708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620720" y="1600200"/>
            <a:ext cx="5901480" cy="470880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620720" y="1600200"/>
            <a:ext cx="5901480" cy="4708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70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708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708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708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57200" y="406008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708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70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708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406008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4060080"/>
            <a:ext cx="822924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4060080"/>
            <a:ext cx="822924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4240" y="406008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57200" y="406008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708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708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620720" y="1600200"/>
            <a:ext cx="5901480" cy="470880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620720" y="1600200"/>
            <a:ext cx="5901480" cy="4708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70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708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708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708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708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57200" y="406008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708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708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406008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4060080"/>
            <a:ext cx="822924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4060080"/>
            <a:ext cx="822924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674240" y="406008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457200" y="406008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708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708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620720" y="1600200"/>
            <a:ext cx="5901480" cy="470880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620720" y="1600200"/>
            <a:ext cx="5901480" cy="4708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708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708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406008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708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708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406008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4060080"/>
            <a:ext cx="8229240" cy="22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5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3560" y="0"/>
            <a:ext cx="9100080" cy="68792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2590920" y="2286000"/>
            <a:ext cx="6179760" cy="1469520"/>
          </a:xfrm>
          <a:prstGeom prst="rect">
            <a:avLst/>
          </a:prstGeom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4100">
                <a:solidFill>
                  <a:srgbClr val="e9d596"/>
                </a:solidFill>
                <a:latin typeface="Lucida Sans"/>
              </a:rPr>
              <a:t>Click to edit the title text formatClick to edit master title style</a:t>
            </a:r>
            <a:endParaRPr/>
          </a:p>
        </p:txBody>
      </p:sp>
      <p:pic>
        <p:nvPicPr>
          <p:cNvPr id="2" name="Picture 6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1080"/>
            <a:ext cx="3721320" cy="685764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858000" y="5105520"/>
            <a:ext cx="1828440" cy="99036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Book Antiqua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solidFill>
                  <a:srgbClr val="ffffff"/>
                </a:solidFill>
                <a:latin typeface="Book Antiqua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Book Antiqua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solidFill>
                  <a:srgbClr val="ffffff"/>
                </a:solidFill>
                <a:latin typeface="Book Antiqua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Book Antiqua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Book Antiqua"/>
              </a:rPr>
              <a:t>Sixth Outline Level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Book Antiqua"/>
              </a:rPr>
              <a:t>Seventh Outline LevelCompany Logo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100">
                <a:solidFill>
                  <a:srgbClr val="e9d596"/>
                </a:solidFill>
                <a:latin typeface="Lucida Sans"/>
              </a:rPr>
              <a:t>Click to edit the title text formatClick to edit Master title style</a:t>
            </a:r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70880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2800">
                <a:solidFill>
                  <a:srgbClr val="ffffff"/>
                </a:solidFill>
                <a:latin typeface="Book Antiqua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solidFill>
                  <a:srgbClr val="ffffff"/>
                </a:solidFill>
                <a:latin typeface="Book Antiqua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800">
                <a:solidFill>
                  <a:srgbClr val="ffffff"/>
                </a:solidFill>
                <a:latin typeface="Book Antiqua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>
                <a:solidFill>
                  <a:srgbClr val="ffffff"/>
                </a:solidFill>
                <a:latin typeface="Book Antiqua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>
                <a:solidFill>
                  <a:srgbClr val="ffffff"/>
                </a:solidFill>
                <a:latin typeface="Book Antiqua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>
                <a:solidFill>
                  <a:srgbClr val="ffffff"/>
                </a:solidFill>
                <a:latin typeface="Book Antiqua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65000"/>
              <a:buFont typeface="Wingdings 2" charset="2"/>
              <a:buChar char=""/>
            </a:pPr>
            <a:r>
              <a:rPr lang="en-US" sz="2800">
                <a:solidFill>
                  <a:srgbClr val="ffffff"/>
                </a:solidFill>
                <a:latin typeface="Book Antiqua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2400">
                <a:solidFill>
                  <a:srgbClr val="ffffff"/>
                </a:solidFill>
                <a:latin typeface="Book Antiqua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95000"/>
              <a:buFont typeface="Wingdings" charset="2"/>
              <a:buChar char=""/>
            </a:pPr>
            <a:r>
              <a:rPr lang="en-US" sz="2200">
                <a:solidFill>
                  <a:srgbClr val="ffffff"/>
                </a:solidFill>
                <a:latin typeface="Book Antiqua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Wingdings 3" charset="2"/>
              <a:buChar char=""/>
            </a:pPr>
            <a:r>
              <a:rPr lang="en-US" sz="2000">
                <a:solidFill>
                  <a:srgbClr val="ffffff"/>
                </a:solidFill>
                <a:latin typeface="Book Antiqua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Wingdings 2" charset="2"/>
              <a:buChar char=""/>
            </a:pPr>
            <a:r>
              <a:rPr lang="en-US" sz="2000">
                <a:solidFill>
                  <a:srgbClr val="ffffff"/>
                </a:solidFill>
                <a:latin typeface="Book Antiqua"/>
              </a:rPr>
              <a:t>Fifth level</a:t>
            </a:r>
            <a:endParaRPr/>
          </a:p>
        </p:txBody>
      </p:sp>
      <p:sp>
        <p:nvSpPr>
          <p:cNvPr id="40" name="PlaceHolder 3"/>
          <p:cNvSpPr>
            <a:spLocks noGrp="1"/>
          </p:cNvSpPr>
          <p:nvPr>
            <p:ph type="dt"/>
          </p:nvPr>
        </p:nvSpPr>
        <p:spPr>
          <a:xfrm>
            <a:off x="457200" y="6416640"/>
            <a:ext cx="2133360" cy="364680"/>
          </a:xfrm>
          <a:prstGeom prst="rect">
            <a:avLst/>
          </a:prstGeom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>
                <a:solidFill>
                  <a:srgbClr val="bcbcbc"/>
                </a:solidFill>
                <a:latin typeface="Book Antiqua"/>
              </a:rPr>
              <a:t>7/14/16</a:t>
            </a:r>
            <a:endParaRPr/>
          </a:p>
        </p:txBody>
      </p:sp>
      <p:sp>
        <p:nvSpPr>
          <p:cNvPr id="41" name="PlaceHolder 4"/>
          <p:cNvSpPr>
            <a:spLocks noGrp="1"/>
          </p:cNvSpPr>
          <p:nvPr>
            <p:ph type="ftr"/>
          </p:nvPr>
        </p:nvSpPr>
        <p:spPr>
          <a:xfrm>
            <a:off x="3124080" y="6416640"/>
            <a:ext cx="2895120" cy="364680"/>
          </a:xfrm>
          <a:prstGeom prst="rect">
            <a:avLst/>
          </a:prstGeom>
        </p:spPr>
        <p:txBody>
          <a:bodyPr lIns="90000" rIns="90000" tIns="45000" bIns="45000" anchor="b"/>
          <a:p>
            <a:endParaRPr/>
          </a:p>
        </p:txBody>
      </p:sp>
      <p:sp>
        <p:nvSpPr>
          <p:cNvPr id="42" name="PlaceHolder 5"/>
          <p:cNvSpPr>
            <a:spLocks noGrp="1"/>
          </p:cNvSpPr>
          <p:nvPr>
            <p:ph type="sldNum"/>
          </p:nvPr>
        </p:nvSpPr>
        <p:spPr>
          <a:xfrm>
            <a:off x="7924680" y="6416640"/>
            <a:ext cx="761760" cy="364680"/>
          </a:xfrm>
          <a:prstGeom prst="rect">
            <a:avLst/>
          </a:prstGeom>
        </p:spPr>
        <p:txBody>
          <a:bodyPr lIns="0" rIns="0" tIns="45000" bIns="45000" anchor="b"/>
          <a:p>
            <a:pPr algn="r">
              <a:lnSpc>
                <a:spcPct val="100000"/>
              </a:lnSpc>
            </a:pPr>
            <a:fld id="{D6693702-DED6-4B21-B881-8569F6E6539D}" type="slidenum">
              <a:rPr lang="en-US" sz="1200">
                <a:solidFill>
                  <a:srgbClr val="bcbcbc"/>
                </a:solidFill>
                <a:latin typeface="Book Antiqua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dt"/>
          </p:nvPr>
        </p:nvSpPr>
        <p:spPr>
          <a:xfrm>
            <a:off x="457200" y="6416640"/>
            <a:ext cx="2133360" cy="364680"/>
          </a:xfrm>
          <a:prstGeom prst="rect">
            <a:avLst/>
          </a:prstGeom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1200">
                <a:solidFill>
                  <a:srgbClr val="bcbcbc"/>
                </a:solidFill>
                <a:latin typeface="Book Antiqua"/>
              </a:rPr>
              <a:t>7/14/16</a:t>
            </a:r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ftr"/>
          </p:nvPr>
        </p:nvSpPr>
        <p:spPr>
          <a:xfrm>
            <a:off x="3124080" y="6416640"/>
            <a:ext cx="2895120" cy="364680"/>
          </a:xfrm>
          <a:prstGeom prst="rect">
            <a:avLst/>
          </a:prstGeom>
        </p:spPr>
        <p:txBody>
          <a:bodyPr lIns="90000" rIns="90000" tIns="45000" bIns="45000" anchor="b"/>
          <a:p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sldNum"/>
          </p:nvPr>
        </p:nvSpPr>
        <p:spPr>
          <a:xfrm>
            <a:off x="7924680" y="6416640"/>
            <a:ext cx="761760" cy="364680"/>
          </a:xfrm>
          <a:prstGeom prst="rect">
            <a:avLst/>
          </a:prstGeom>
        </p:spPr>
        <p:txBody>
          <a:bodyPr lIns="0" rIns="0" tIns="45000" bIns="45000" anchor="b"/>
          <a:p>
            <a:pPr algn="r">
              <a:lnSpc>
                <a:spcPct val="100000"/>
              </a:lnSpc>
            </a:pPr>
            <a:fld id="{5E35A57A-1BB9-494C-8DA2-85E57DA3612C}" type="slidenum">
              <a:rPr lang="en-US" sz="1200">
                <a:solidFill>
                  <a:srgbClr val="bcbcbc"/>
                </a:solidFill>
                <a:latin typeface="Book Antiqua"/>
              </a:rPr>
              <a:t>&lt;number&gt;</a:t>
            </a:fld>
            <a:endParaRPr/>
          </a:p>
        </p:txBody>
      </p:sp>
      <p:sp>
        <p:nvSpPr>
          <p:cNvPr id="80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Book Antiqua"/>
              </a:rPr>
              <a:t>Click to edit the title text format</a:t>
            </a:r>
            <a:endParaRPr/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Book Antiqua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200">
                <a:latin typeface="Book Antiqua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latin typeface="Book Antiqua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Book Antiqua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Book Antiqua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Book Antiqua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Book Antiqua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2590920" y="2286000"/>
            <a:ext cx="6179760" cy="1469520"/>
          </a:xfrm>
          <a:prstGeom prst="rect">
            <a:avLst/>
          </a:prstGeom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4100">
                <a:solidFill>
                  <a:srgbClr val="e9d596"/>
                </a:solidFill>
                <a:latin typeface="Lucida Sans"/>
              </a:rPr>
              <a:t>WhatsAppBot</a:t>
            </a:r>
            <a:endParaRPr/>
          </a:p>
        </p:txBody>
      </p:sp>
    </p:spTree>
  </p:cSld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2590920" y="2286000"/>
            <a:ext cx="6179760" cy="1469520"/>
          </a:xfrm>
          <a:prstGeom prst="rect">
            <a:avLst/>
          </a:prstGeom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4100">
                <a:solidFill>
                  <a:srgbClr val="e9d596"/>
                </a:solidFill>
                <a:latin typeface="Lucida Sans"/>
              </a:rPr>
              <a:t>WhatsAppBot</a:t>
            </a:r>
            <a:endParaRPr/>
          </a:p>
        </p:txBody>
      </p:sp>
      <p:pic>
        <p:nvPicPr>
          <p:cNvPr id="12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4920" y="1116360"/>
            <a:ext cx="9143640" cy="51429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2590920" y="2286000"/>
            <a:ext cx="6179760" cy="1469520"/>
          </a:xfrm>
          <a:prstGeom prst="rect">
            <a:avLst/>
          </a:prstGeom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4100">
                <a:solidFill>
                  <a:srgbClr val="e9d596"/>
                </a:solidFill>
                <a:latin typeface="Lucida Sans"/>
              </a:rPr>
              <a:t>WhatsAppBot</a:t>
            </a:r>
            <a:endParaRPr/>
          </a:p>
        </p:txBody>
      </p:sp>
      <p:pic>
        <p:nvPicPr>
          <p:cNvPr id="12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463040"/>
            <a:ext cx="9143640" cy="51429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2590920" y="2286000"/>
            <a:ext cx="6179760" cy="1469520"/>
          </a:xfrm>
          <a:prstGeom prst="rect">
            <a:avLst/>
          </a:prstGeom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4100">
                <a:solidFill>
                  <a:srgbClr val="e9d596"/>
                </a:solidFill>
                <a:latin typeface="Lucida Sans"/>
              </a:rPr>
              <a:t>WhatsAppBot</a:t>
            </a:r>
            <a:endParaRPr/>
          </a:p>
        </p:txBody>
      </p:sp>
      <p:pic>
        <p:nvPicPr>
          <p:cNvPr id="12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5040" y="1189800"/>
            <a:ext cx="9143640" cy="51429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100">
                <a:solidFill>
                  <a:srgbClr val="e9d596"/>
                </a:solidFill>
                <a:latin typeface="Lucida Sans"/>
              </a:rPr>
              <a:t>Motivation</a:t>
            </a:r>
            <a:endParaRPr/>
          </a:p>
        </p:txBody>
      </p:sp>
      <p:sp>
        <p:nvSpPr>
          <p:cNvPr id="129" name="TextShape 2"/>
          <p:cNvSpPr txBox="1"/>
          <p:nvPr/>
        </p:nvSpPr>
        <p:spPr>
          <a:xfrm>
            <a:off x="457200" y="1600200"/>
            <a:ext cx="8229240" cy="47088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65000"/>
              <a:buFont typeface="Wingdings 2" charset="2"/>
              <a:buChar char=""/>
            </a:pPr>
            <a:r>
              <a:rPr lang="en-US" sz="2800">
                <a:solidFill>
                  <a:srgbClr val="ffffff"/>
                </a:solidFill>
                <a:latin typeface="Book Antiqua"/>
              </a:rPr>
              <a:t>WhatsApp is a widely used social networking app</a:t>
            </a:r>
            <a:endParaRPr/>
          </a:p>
          <a:p>
            <a:pPr>
              <a:lnSpc>
                <a:spcPct val="100000"/>
              </a:lnSpc>
              <a:buSzPct val="65000"/>
              <a:buFont typeface="Wingdings 2" charset="2"/>
              <a:buChar char=""/>
            </a:pPr>
            <a:r>
              <a:rPr lang="en-US" sz="2800">
                <a:solidFill>
                  <a:srgbClr val="ffffff"/>
                </a:solidFill>
                <a:latin typeface="Book Antiqua"/>
              </a:rPr>
              <a:t>Has no open API for out side control</a:t>
            </a:r>
            <a:endParaRPr/>
          </a:p>
          <a:p>
            <a:pPr>
              <a:lnSpc>
                <a:spcPct val="100000"/>
              </a:lnSpc>
              <a:buSzPct val="65000"/>
              <a:buFont typeface="Wingdings 2" charset="2"/>
              <a:buChar char=""/>
            </a:pPr>
            <a:r>
              <a:rPr lang="en-US" sz="2800">
                <a:solidFill>
                  <a:srgbClr val="ffffff"/>
                </a:solidFill>
                <a:latin typeface="Book Antiqua"/>
              </a:rPr>
              <a:t>Supports group chats that tends to be long and lose its focus</a:t>
            </a:r>
            <a:endParaRPr/>
          </a:p>
          <a:p>
            <a:pPr>
              <a:lnSpc>
                <a:spcPct val="100000"/>
              </a:lnSpc>
              <a:buSzPct val="65000"/>
              <a:buFont typeface="Wingdings 2" charset="2"/>
              <a:buChar char=""/>
            </a:pPr>
            <a:r>
              <a:rPr lang="en-US" sz="2800">
                <a:solidFill>
                  <a:srgbClr val="ffffff"/>
                </a:solidFill>
                <a:latin typeface="Book Antiqua"/>
              </a:rPr>
              <a:t>Automatic respond when you are away or busy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ransition spd="slow">
    <p:wipe dir="u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1720" y="434880"/>
            <a:ext cx="1810080" cy="2114280"/>
          </a:xfrm>
          <a:prstGeom prst="rect">
            <a:avLst/>
          </a:prstGeom>
          <a:ln>
            <a:noFill/>
          </a:ln>
        </p:spPr>
      </p:pic>
      <p:pic>
        <p:nvPicPr>
          <p:cNvPr id="131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669280" y="3931920"/>
            <a:ext cx="3358080" cy="2518200"/>
          </a:xfrm>
          <a:prstGeom prst="rect">
            <a:avLst/>
          </a:prstGeom>
          <a:ln>
            <a:noFill/>
          </a:ln>
        </p:spPr>
      </p:pic>
      <p:pic>
        <p:nvPicPr>
          <p:cNvPr id="132" name="Picture 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038480" y="174600"/>
            <a:ext cx="3657240" cy="228564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 flipH="1">
            <a:off x="2342160" y="1317600"/>
            <a:ext cx="1696320" cy="174240"/>
          </a:xfrm>
          <a:prstGeom prst="straightConnector1">
            <a:avLst/>
          </a:prstGeom>
          <a:noFill/>
          <a:ln w="38160">
            <a:solidFill>
              <a:srgbClr val="ceb966"/>
            </a:solidFill>
            <a:round/>
            <a:tailEnd len="med" type="arrow" w="med"/>
          </a:ln>
        </p:spPr>
      </p:sp>
      <p:sp>
        <p:nvSpPr>
          <p:cNvPr id="134" name="CustomShape 2"/>
          <p:cNvSpPr/>
          <p:nvPr/>
        </p:nvSpPr>
        <p:spPr>
          <a:xfrm flipH="1" flipV="1">
            <a:off x="4845240" y="2460240"/>
            <a:ext cx="1280520" cy="1380240"/>
          </a:xfrm>
          <a:prstGeom prst="straightConnector1">
            <a:avLst/>
          </a:prstGeom>
          <a:noFill/>
          <a:ln w="38160">
            <a:solidFill>
              <a:srgbClr val="ceb966"/>
            </a:solidFill>
            <a:round/>
            <a:tailEnd len="med" type="arrow" w="med"/>
          </a:ln>
        </p:spPr>
      </p:sp>
      <p:pic>
        <p:nvPicPr>
          <p:cNvPr id="135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65760" y="4017240"/>
            <a:ext cx="2926080" cy="2109240"/>
          </a:xfrm>
          <a:prstGeom prst="rect">
            <a:avLst/>
          </a:prstGeom>
          <a:ln>
            <a:noFill/>
          </a:ln>
        </p:spPr>
      </p:pic>
      <p:sp>
        <p:nvSpPr>
          <p:cNvPr id="136" name="CustomShape 3"/>
          <p:cNvSpPr/>
          <p:nvPr/>
        </p:nvSpPr>
        <p:spPr>
          <a:xfrm flipH="1" flipV="1">
            <a:off x="3565800" y="4846320"/>
            <a:ext cx="1920600" cy="822960"/>
          </a:xfrm>
          <a:prstGeom prst="straightConnector1">
            <a:avLst/>
          </a:prstGeom>
          <a:noFill/>
          <a:ln w="38160">
            <a:solidFill>
              <a:srgbClr val="ceb966"/>
            </a:solidFill>
            <a:round/>
            <a:tailEnd len="med" type="arrow" w="med"/>
          </a:ln>
        </p:spPr>
      </p:sp>
      <p:sp>
        <p:nvSpPr>
          <p:cNvPr id="137" name="CustomShape 4"/>
          <p:cNvSpPr/>
          <p:nvPr/>
        </p:nvSpPr>
        <p:spPr>
          <a:xfrm flipH="1">
            <a:off x="1371600" y="2651760"/>
            <a:ext cx="274320" cy="1188720"/>
          </a:xfrm>
          <a:prstGeom prst="straightConnector1">
            <a:avLst/>
          </a:prstGeom>
          <a:noFill/>
          <a:ln w="38160">
            <a:solidFill>
              <a:srgbClr val="ceb966"/>
            </a:solidFill>
            <a:round/>
            <a:tailEnd len="med" type="arrow" w="med"/>
          </a:ln>
        </p:spPr>
      </p:sp>
      <p:pic>
        <p:nvPicPr>
          <p:cNvPr id="138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1100520" y="4663440"/>
            <a:ext cx="1368360" cy="73152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457200" y="4079880"/>
            <a:ext cx="532800" cy="40068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2589480" y="5577840"/>
            <a:ext cx="610920" cy="478800"/>
          </a:xfrm>
          <a:prstGeom prst="rect">
            <a:avLst/>
          </a:prstGeom>
          <a:ln>
            <a:noFill/>
          </a:ln>
        </p:spPr>
      </p:pic>
    </p:spTree>
  </p:cSld>
  <p:transition spd="slow">
    <p:wipe dir="u"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457200" y="1600200"/>
            <a:ext cx="8229240" cy="47088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65000"/>
              <a:buFont typeface="Wingdings 2" charset="2"/>
              <a:buChar char=""/>
            </a:pPr>
            <a:r>
              <a:rPr lang="en-US" sz="2800">
                <a:solidFill>
                  <a:srgbClr val="ffffff"/>
                </a:solidFill>
                <a:latin typeface="Book Antiqua"/>
              </a:rPr>
              <a:t>Summarize a conversation</a:t>
            </a:r>
            <a:endParaRPr/>
          </a:p>
          <a:p>
            <a:pPr>
              <a:lnSpc>
                <a:spcPct val="100000"/>
              </a:lnSpc>
              <a:buSzPct val="65000"/>
              <a:buFont typeface="Wingdings 2" charset="2"/>
              <a:buChar char=""/>
            </a:pPr>
            <a:r>
              <a:rPr lang="en-US" sz="2800">
                <a:solidFill>
                  <a:srgbClr val="ffffff"/>
                </a:solidFill>
                <a:latin typeface="Book Antiqua"/>
              </a:rPr>
              <a:t>Coordinate events</a:t>
            </a:r>
            <a:endParaRPr/>
          </a:p>
          <a:p>
            <a:pPr>
              <a:lnSpc>
                <a:spcPct val="100000"/>
              </a:lnSpc>
              <a:buSzPct val="65000"/>
              <a:buFont typeface="Wingdings 2" charset="2"/>
              <a:buChar char=""/>
            </a:pPr>
            <a:r>
              <a:rPr lang="en-US" sz="2800">
                <a:solidFill>
                  <a:srgbClr val="ffffff"/>
                </a:solidFill>
                <a:latin typeface="Book Antiqua"/>
              </a:rPr>
              <a:t>Monitor conversation mood</a:t>
            </a:r>
            <a:endParaRPr/>
          </a:p>
          <a:p>
            <a:pPr>
              <a:lnSpc>
                <a:spcPct val="100000"/>
              </a:lnSpc>
              <a:buSzPct val="65000"/>
              <a:buFont typeface="Wingdings 2" charset="2"/>
              <a:buChar char=""/>
            </a:pPr>
            <a:r>
              <a:rPr lang="en-US" sz="2800">
                <a:solidFill>
                  <a:srgbClr val="ffffff"/>
                </a:solidFill>
                <a:latin typeface="Book Antiqua"/>
              </a:rPr>
              <a:t>Automatic reply</a:t>
            </a:r>
            <a:endParaRPr/>
          </a:p>
          <a:p>
            <a:pPr>
              <a:lnSpc>
                <a:spcPct val="100000"/>
              </a:lnSpc>
              <a:buSzPct val="65000"/>
              <a:buFont typeface="Wingdings 2" charset="2"/>
              <a:buChar char=""/>
            </a:pPr>
            <a:r>
              <a:rPr lang="en-US" sz="2800">
                <a:solidFill>
                  <a:srgbClr val="ffffff"/>
                </a:solidFill>
                <a:latin typeface="Book Antiqua"/>
              </a:rPr>
              <a:t>Pre planed or periodic messages</a:t>
            </a:r>
            <a:endParaRPr/>
          </a:p>
        </p:txBody>
      </p:sp>
      <p:pic>
        <p:nvPicPr>
          <p:cNvPr id="142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486400" y="152280"/>
            <a:ext cx="3358080" cy="2518200"/>
          </a:xfrm>
          <a:prstGeom prst="rect">
            <a:avLst/>
          </a:prstGeom>
          <a:ln>
            <a:noFill/>
          </a:ln>
        </p:spPr>
      </p:pic>
    </p:spTree>
  </p:cSld>
  <p:transition spd="slow">
    <p:wipe dir="u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endParaRPr/>
          </a:p>
        </p:txBody>
      </p:sp>
      <p:sp>
        <p:nvSpPr>
          <p:cNvPr id="144" name="TextShape 2"/>
          <p:cNvSpPr txBox="1"/>
          <p:nvPr/>
        </p:nvSpPr>
        <p:spPr>
          <a:xfrm>
            <a:off x="457200" y="1600200"/>
            <a:ext cx="8229240" cy="47088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65000"/>
              <a:buFont typeface="Wingdings 2" charset="2"/>
              <a:buChar char=""/>
            </a:pPr>
            <a:r>
              <a:rPr lang="en-US" sz="2800">
                <a:solidFill>
                  <a:srgbClr val="ffffff"/>
                </a:solidFill>
                <a:latin typeface="Book Antiqua"/>
              </a:rPr>
              <a:t>WhatsApp web running on Chrome browser</a:t>
            </a:r>
            <a:endParaRPr/>
          </a:p>
          <a:p>
            <a:pPr>
              <a:lnSpc>
                <a:spcPct val="100000"/>
              </a:lnSpc>
              <a:buSzPct val="65000"/>
              <a:buFont typeface="Wingdings 2" charset="2"/>
              <a:buChar char=""/>
            </a:pPr>
            <a:r>
              <a:rPr lang="en-US" sz="2800">
                <a:solidFill>
                  <a:srgbClr val="ffffff"/>
                </a:solidFill>
                <a:latin typeface="Book Antiqua"/>
              </a:rPr>
              <a:t>Bot use Selenium engine to access the chats</a:t>
            </a:r>
            <a:endParaRPr/>
          </a:p>
          <a:p>
            <a:pPr>
              <a:lnSpc>
                <a:spcPct val="100000"/>
              </a:lnSpc>
              <a:buSzPct val="65000"/>
              <a:buFont typeface="Wingdings 2" charset="2"/>
              <a:buChar char=""/>
            </a:pPr>
            <a:r>
              <a:rPr lang="en-US" sz="2800">
                <a:solidFill>
                  <a:srgbClr val="ffffff"/>
                </a:solidFill>
                <a:latin typeface="Book Antiqua"/>
              </a:rPr>
              <a:t>Bot listen to selected chats</a:t>
            </a:r>
            <a:endParaRPr/>
          </a:p>
          <a:p>
            <a:pPr>
              <a:lnSpc>
                <a:spcPct val="100000"/>
              </a:lnSpc>
              <a:buSzPct val="65000"/>
              <a:buFont typeface="Wingdings 2" charset="2"/>
              <a:buChar char=""/>
            </a:pPr>
            <a:r>
              <a:rPr lang="en-US" sz="2800">
                <a:solidFill>
                  <a:srgbClr val="ffffff"/>
                </a:solidFill>
                <a:latin typeface="Book Antiqua"/>
              </a:rPr>
              <a:t>Bot process the chat content and respond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2400">
                <a:solidFill>
                  <a:srgbClr val="ffffff"/>
                </a:solidFill>
                <a:latin typeface="Book Antiqua"/>
              </a:rPr>
              <a:t>Notify on alerting content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2400">
                <a:solidFill>
                  <a:srgbClr val="ffffff"/>
                </a:solidFill>
                <a:latin typeface="Book Antiqua"/>
              </a:rPr>
              <a:t>Automatically reply on specify messages 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2" charset="2"/>
              <a:buChar char=""/>
            </a:pPr>
            <a:r>
              <a:rPr lang="en-US" sz="2400">
                <a:solidFill>
                  <a:srgbClr val="ffffff"/>
                </a:solidFill>
                <a:latin typeface="Book Antiqua"/>
              </a:rPr>
              <a:t>Monitor event status and send summary</a:t>
            </a:r>
            <a:endParaRPr/>
          </a:p>
        </p:txBody>
      </p:sp>
    </p:spTree>
  </p:cSld>
  <p:transition spd="slow">
    <p:wipe dir="u"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